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65" r:id="rId5"/>
    <p:sldId id="264" r:id="rId6"/>
    <p:sldId id="263" r:id="rId7"/>
    <p:sldId id="292" r:id="rId8"/>
    <p:sldId id="294" r:id="rId9"/>
    <p:sldId id="271" r:id="rId10"/>
    <p:sldId id="274" r:id="rId11"/>
    <p:sldId id="276" r:id="rId12"/>
    <p:sldId id="279" r:id="rId13"/>
    <p:sldId id="281" r:id="rId14"/>
    <p:sldId id="262" r:id="rId15"/>
    <p:sldId id="282" r:id="rId16"/>
    <p:sldId id="261" r:id="rId17"/>
    <p:sldId id="283" r:id="rId18"/>
    <p:sldId id="284" r:id="rId19"/>
    <p:sldId id="285" r:id="rId20"/>
    <p:sldId id="295" r:id="rId21"/>
    <p:sldId id="296" r:id="rId22"/>
    <p:sldId id="297" r:id="rId23"/>
    <p:sldId id="286" r:id="rId24"/>
    <p:sldId id="290" r:id="rId25"/>
    <p:sldId id="260" r:id="rId26"/>
    <p:sldId id="288" r:id="rId27"/>
    <p:sldId id="289" r:id="rId28"/>
    <p:sldId id="291" r:id="rId29"/>
    <p:sldId id="259" r:id="rId30"/>
    <p:sldId id="266" r:id="rId31"/>
    <p:sldId id="280" r:id="rId32"/>
    <p:sldId id="275" r:id="rId33"/>
    <p:sldId id="277" r:id="rId34"/>
    <p:sldId id="299" r:id="rId35"/>
    <p:sldId id="298" r:id="rId36"/>
    <p:sldId id="278" r:id="rId37"/>
    <p:sldId id="300" r:id="rId38"/>
    <p:sldId id="267" r:id="rId39"/>
    <p:sldId id="269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9A667-DEFF-4A63-9AF7-DFA0D7760B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B4263-79D6-40F3-B15C-D7A12FA8B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29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63F622-8460-49E3-9EA5-2F0E3DF4768E}" type="slidenum">
              <a:rPr lang="ru-RU" altLang="ru-RU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265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01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5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94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0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7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7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273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4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241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395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CAD7CA-FBB6-4790-A4BB-D72E147BC4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156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524000" y="533401"/>
            <a:ext cx="9245600" cy="5597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DF105-BCB6-40CC-8090-3AF23BDC8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80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A445E-EB00-4B39-B7B2-C622E9AD81BF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37311-0BEE-4EA9-818D-6FFB05A754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71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6.wdp"/><Relationship Id="rId4" Type="http://schemas.openxmlformats.org/officeDocument/2006/relationships/image" Target="../media/image6.png"/><Relationship Id="rId9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10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microsoft.com/office/2007/relationships/hdphoto" Target="../media/hdphoto22.wdp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6.wdp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1.wdp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№05-Землеройно-транспортные машины.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24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Бульдозеры.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Скреперы.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Грейдеры.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4.Машины для уплотнения грунта.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3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114" y="0"/>
            <a:ext cx="12075885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Землеройно-транспортные 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Землеройно-транспортные машины предназначены для послойного отделения грунта от массива и транспортировки его к месту укладки на небольшие расстояния, а также для выполнения планировочных работ.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землеройно-транспортным машинам относятся: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бульдозеры,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скреперы,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грейдеры,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автогрейдеры,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грейдер-элеваторы.</a:t>
            </a:r>
          </a:p>
          <a:p>
            <a:pPr marL="457200" indent="-4572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 – это землеройно-транспортная машина, предназначенная для послойного отделения грунта от массива и транспортировки его к месту укладки на небольшие расстояния.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работ, выполняемые бульдозерами: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расчистка территории от растительного слоя, остатков пней и корней,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планировка территории со срезкой неровностей, засыпка впадин и удаление излишков грунта с перемещением на 100 – 150 м,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сооружение насыпей и выемок при строительстве ж/д и шоссейных дорог,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разработка широких траншей и котлованов,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возведение дамб,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разработка грунта на косогорах,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окучивание и подчистка грунта при работе экскаватора,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засыпка траншей.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5086" y="4836709"/>
            <a:ext cx="3771900" cy="18882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5086" y="1117599"/>
            <a:ext cx="3771900" cy="20174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428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143" y="0"/>
            <a:ext cx="120468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Тяжелые бульдозеры применяют при работе на любых грунтах, включая взорванные скальные породы, а в комплекте с рыхлителями для разработки мерзлых грунтов.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оборудование бульдозера состоит из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 отвала, оснащенного ножами, толкающих брусьев с рамой и системы управления отвалом.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43" y="1588406"/>
            <a:ext cx="6992891" cy="37302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45143" y="5318650"/>
            <a:ext cx="69928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 с канатным управлением отвала: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толкающий брус, 2 – отвал, 3- канатно-блочная система, 4 – рукоятка управления, 5 – гусеничный трактор, 6 - лебедка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71656" y="1588406"/>
            <a:ext cx="4920344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бульдозеры: </a:t>
            </a:r>
          </a:p>
          <a:p>
            <a:pPr marL="457200" indent="-457200" algn="just"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установки отвала: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с неповоротным отвалом, перемещающим грунт только вперед перед отвалом,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с поворотным отвалом, может перемещать грунт и непрерывно сдвигать его в любую сторону.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системе управления рабочим органом: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с канатным управлением,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с гидравлическим управлением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электромеханическим.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ходового оборудования: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на гусеничном ходу (недостатки - небольшая транспортная скорость, необходимость использования трейлеров при перевозке),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на колесном ходу.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0"/>
            <a:ext cx="1207588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4. По тяговому усилию: </a:t>
            </a:r>
          </a:p>
          <a:p>
            <a:pPr marL="457200" indent="-457200" algn="just">
              <a:buAutoNum type="arabicParenR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14 - 30 кН,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60 – 100 кН,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150 – 250 кН.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повышения эффективности работы бульдозера и улучшения условий работы бульдозериста, снижения его утомляемости, бульдозер может оборудоваться автоматизированной системой «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Автоплан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система обеспечивает автоматическую стабилизацию положения отвала бульдозера независимо от положения его ходового устройства на поверхности.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повышается за счет уменьшения необходимого числа проходов по одному месту при производстве планировочных работ.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14" y="4410301"/>
            <a:ext cx="11916229" cy="23336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8056" y="3890227"/>
            <a:ext cx="121339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 гусеничных бульдозеров с гидравлическим управлением отвала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9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9714" y="2228346"/>
            <a:ext cx="3866014" cy="4513259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917" y="165325"/>
            <a:ext cx="3766911" cy="3347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77124" y="170321"/>
            <a:ext cx="4682220" cy="3342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77125" y="3637186"/>
            <a:ext cx="4682220" cy="2825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05943" y="1212683"/>
            <a:ext cx="35872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 бульдозера: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с неподвижным отвалом,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с поворотным отвалом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917" y="4328065"/>
            <a:ext cx="33995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 - трубоукладчик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85242" y="6462947"/>
            <a:ext cx="38654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Экскаватор-бульдозер ЭО-2621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8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2500" t="21028" r="12500" b="22500"/>
          <a:stretch>
            <a:fillRect/>
          </a:stretch>
        </p:blipFill>
        <p:spPr bwMode="auto">
          <a:xfrm>
            <a:off x="6989736" y="668631"/>
            <a:ext cx="5034824" cy="4058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989736" y="12652"/>
            <a:ext cx="5083444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Бульдозер с неповоротным отвалом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619" y="37123"/>
            <a:ext cx="6786133" cy="56776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0" y="5680274"/>
            <a:ext cx="1202456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отвал;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гидрораскос;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гидроцилиндры двойного действия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базовый трактор;  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– балки ходового устройства;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упряжные шарниры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брусья коробчатого сечения;  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– универсальные шарниры;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механизм компенсации перекоса;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винтовой жесткий раскос.</a:t>
            </a:r>
          </a:p>
        </p:txBody>
      </p:sp>
    </p:spTree>
    <p:extLst>
      <p:ext uri="{BB962C8B-B14F-4D97-AF65-F5344CB8AC3E}">
        <p14:creationId xmlns:p14="http://schemas.microsoft.com/office/powerpoint/2010/main" val="277149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9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41397" y="152289"/>
            <a:ext cx="5150603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Бульдозер с поворотным отвалом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6264" y="34300"/>
            <a:ext cx="5236150" cy="56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5741932"/>
            <a:ext cx="12065736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273050" algn="l"/>
                <a:tab pos="531813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отвал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– винтовые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раскосы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 – гидроцилиндры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подъема-опускания отвала;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4 – трактор; </a:t>
            </a:r>
          </a:p>
          <a:p>
            <a:pPr>
              <a:tabLst>
                <a:tab pos="273050" algn="l"/>
                <a:tab pos="531813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5 – упряжные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шарниры;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6 – опорные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кронштейны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 –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	универсальная толкающая рама;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3050" algn="l"/>
                <a:tab pos="531813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– боковые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толкатели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9 – кронштейны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гидроцилиндров;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10 –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	центральный шаровой шарнир.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5816" y="734633"/>
            <a:ext cx="6422622" cy="4457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0922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8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ипы бульдозеров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5" y="95534"/>
            <a:ext cx="8948790" cy="5045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9490852" y="2229742"/>
            <a:ext cx="2306915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Типы бульдозеров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0125" y="5226784"/>
            <a:ext cx="118578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Принимая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внимание массивность техники, работа бульдозеров целесообразна на почвах, которые имеют хорошую несущую способность и обеспечивают необходимое сцепление с гусеничным или колесным ходом. Если почва влажная, предварительно проводится принудительное водопонижение. В зависимости от модели бульдозеры снабжены различным сменным оборудованием, которое повышает степень универсальности техники, расширяет возможности ее применения.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49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6124" y="0"/>
            <a:ext cx="11934496" cy="357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цикл бульдозера:1. Резание грунта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2" descr="_4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86" b="75476"/>
          <a:stretch>
            <a:fillRect/>
          </a:stretch>
        </p:blipFill>
        <p:spPr bwMode="auto">
          <a:xfrm>
            <a:off x="1696819" y="645554"/>
            <a:ext cx="7330170" cy="36777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" y="5214938"/>
            <a:ext cx="3925614" cy="12646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При движении вперед отвал с помощью системы управления заглубляется в грунт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163725" y="5402769"/>
            <a:ext cx="2844387" cy="8042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Срезает ножами слой грунта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46222" y="5278369"/>
            <a:ext cx="4374439" cy="9286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Перемещает впереди себя образующуюся грунтовую призму к месту разгрузки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5919" y="4468846"/>
            <a:ext cx="5733721" cy="642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Грузовая призма образуется на расстоянии 6 - 10 м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6124" y="4514726"/>
            <a:ext cx="4992249" cy="4286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Дальность транспортирования 60 - 90 м</a:t>
            </a:r>
          </a:p>
        </p:txBody>
      </p:sp>
    </p:spTree>
    <p:extLst>
      <p:ext uri="{BB962C8B-B14F-4D97-AF65-F5344CB8AC3E}">
        <p14:creationId xmlns:p14="http://schemas.microsoft.com/office/powerpoint/2010/main" val="18862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075" y="0"/>
            <a:ext cx="11524593" cy="42566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Транспортирование с подрезанием грунта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1" descr="_4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10" r="3586" b="52380"/>
          <a:stretch>
            <a:fillRect/>
          </a:stretch>
        </p:blipFill>
        <p:spPr bwMode="auto">
          <a:xfrm>
            <a:off x="957263" y="579383"/>
            <a:ext cx="9527542" cy="45601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405009" y="5637158"/>
            <a:ext cx="6155667" cy="642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призма грунта; 2 - бульдозер; 3 - боковой валик</a:t>
            </a:r>
          </a:p>
        </p:txBody>
      </p:sp>
    </p:spTree>
    <p:extLst>
      <p:ext uri="{BB962C8B-B14F-4D97-AF65-F5344CB8AC3E}">
        <p14:creationId xmlns:p14="http://schemas.microsoft.com/office/powerpoint/2010/main" val="371363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847" y="0"/>
            <a:ext cx="11544821" cy="37837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Отсыпка грунта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0" descr="_43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94" t="49395" r="2559" b="28549"/>
          <a:stretch/>
        </p:blipFill>
        <p:spPr bwMode="auto">
          <a:xfrm>
            <a:off x="1056290" y="566465"/>
            <a:ext cx="9364717" cy="41825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10847" y="4973282"/>
            <a:ext cx="5623363" cy="857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После отсыпки грунта отвал поднимается в транспортное положение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98815" y="4973282"/>
            <a:ext cx="5556853" cy="857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Машина возвращается к месту набора грунта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0847" y="6107906"/>
            <a:ext cx="3714750" cy="642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Цикл повторяется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12215" y="6039917"/>
            <a:ext cx="555381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штабель из отсыпанного грунта</a:t>
            </a:r>
          </a:p>
        </p:txBody>
      </p:sp>
    </p:spTree>
    <p:extLst>
      <p:ext uri="{BB962C8B-B14F-4D97-AF65-F5344CB8AC3E}">
        <p14:creationId xmlns:p14="http://schemas.microsoft.com/office/powerpoint/2010/main" val="319695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>
            <a:spLocks noGrp="1"/>
          </p:cNvSpPr>
          <p:nvPr>
            <p:ph type="title"/>
          </p:nvPr>
        </p:nvSpPr>
        <p:spPr>
          <a:xfrm>
            <a:off x="1952626" y="142876"/>
            <a:ext cx="8385175" cy="42862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</a:rPr>
              <a:t>Эксплуатационная производительность бульдозера: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52624" y="678657"/>
            <a:ext cx="7572375" cy="6005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Пэ = 3600х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Ку х Кн х Кв/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Тц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6689" y="1602293"/>
            <a:ext cx="3855736" cy="92868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геометрический объем призмы волочения грунта впереди отвала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72174" y="1672069"/>
            <a:ext cx="5000625" cy="57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х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н/(2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 х Кр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24375" y="2498652"/>
            <a:ext cx="4067831" cy="28741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длина и высота отвала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6689" y="2710562"/>
            <a:ext cx="4107656" cy="71437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– коэффициент наполнения геометрического объема призмы                                                             волочения,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=0,85 – 1,05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6689" y="4390082"/>
            <a:ext cx="4929186" cy="785813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 – коэффициент использования бульдозера по времени, Кв= 0,8– 0,9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6689" y="3571876"/>
            <a:ext cx="4107656" cy="57150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φ – угол естественного откоса грунта в движении, φ =35 – 45º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24374" y="2961332"/>
            <a:ext cx="6448425" cy="642937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– коэффициент разрыхления грунта, Кр=1,1-1,3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10187" y="3854302"/>
            <a:ext cx="6687372" cy="128587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 – коэффициент, учитывающий влияние уклона местности, </a:t>
            </a:r>
          </a:p>
          <a:p>
            <a:pPr>
              <a:lnSpc>
                <a:spcPct val="90000"/>
              </a:lnSpc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= 0,4 - 0,67; </a:t>
            </a:r>
          </a:p>
          <a:p>
            <a:pPr>
              <a:lnSpc>
                <a:spcPct val="9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спуск = 1,35 – 2,25</a:t>
            </a:r>
          </a:p>
          <a:p>
            <a:pPr>
              <a:lnSpc>
                <a:spcPct val="90000"/>
              </a:lnSpc>
              <a:defRPr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689" y="5382818"/>
            <a:ext cx="2571750" cy="42862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Тц – время цикла, с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67314" y="5286375"/>
            <a:ext cx="6830245" cy="57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Тц =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о/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+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6689" y="6022922"/>
            <a:ext cx="4929186" cy="71437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– длина резания, перемещения грунта, обратного хода бульдозера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67312" y="5929313"/>
            <a:ext cx="4228935" cy="78581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,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– скорость бульдозера при резании, перемещении грунта, обратным ходом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524999" y="5929314"/>
            <a:ext cx="2472560" cy="71437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 время поворота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022425" y="1957819"/>
            <a:ext cx="1716386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809879" y="5597130"/>
            <a:ext cx="2196699" cy="1475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86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0"/>
            <a:ext cx="120758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2.Скреперы.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 – это агрегат, состоящий из тяговой машины (гусеничного или пневмоколесного трактора или тягача) и прицепного оборудования в виде ковша, установленного на пневмоколесах и системы управления ковшом.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для послойного резания грунта, транспортировки и выгрузки с частичным уплотнением в сооружение или в отвал.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помощью скреперов возводят земляные насыпи и плотины, осуществляют выемки и вертикальную планировку больших площадей.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Стоимость разработки грунта скрепером значительно меньше стоимости разработки экскаватором с перевозкой грунта самосвалами.</a:t>
            </a: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734" y="3631763"/>
            <a:ext cx="5818479" cy="3044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857" y="3631763"/>
            <a:ext cx="6127296" cy="30448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7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38612" y="214290"/>
            <a:ext cx="3357586" cy="10001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5381620" y="1285860"/>
            <a:ext cx="1214446" cy="42862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881189" y="1785938"/>
            <a:ext cx="8429625" cy="1143000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амоходная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 прицепная землеройно-транспортная машина, рабочим органом которой служит ковш, снабженный в нижней части ножами для срезания слоя грунта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1309682" y="3929066"/>
            <a:ext cx="2357426" cy="642942"/>
          </a:xfrm>
          <a:prstGeom prst="round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послойного копания</a:t>
            </a: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4095751" y="4071942"/>
            <a:ext cx="2643191" cy="571504"/>
          </a:xfrm>
          <a:prstGeom prst="round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6953255" y="4000504"/>
            <a:ext cx="1942771" cy="928694"/>
          </a:xfrm>
          <a:prstGeom prst="round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послойной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отсыпки и уплотнения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9096374" y="3857628"/>
            <a:ext cx="2428879" cy="500066"/>
          </a:xfrm>
          <a:prstGeom prst="round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разравнивания</a:t>
            </a:r>
          </a:p>
        </p:txBody>
      </p:sp>
      <p:sp>
        <p:nvSpPr>
          <p:cNvPr id="12" name="Прямоугольник с одним скругленным углом 11"/>
          <p:cNvSpPr/>
          <p:nvPr/>
        </p:nvSpPr>
        <p:spPr>
          <a:xfrm>
            <a:off x="1881158" y="4786322"/>
            <a:ext cx="3500462" cy="785818"/>
          </a:xfrm>
          <a:prstGeom prst="round1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частичного уплотнения грунтов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категории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81158" y="5857892"/>
            <a:ext cx="2857520" cy="5715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параметр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4953001" y="6143625"/>
            <a:ext cx="785813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881686" y="5715016"/>
            <a:ext cx="4572032" cy="8572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геометрическая вместимость ковша (м³): 4,5; 8,3; 11; 16; 25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3524232" y="3071810"/>
            <a:ext cx="4786346" cy="50006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Скреперы предназначены: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3424077" y="3996389"/>
            <a:ext cx="1143000" cy="35718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722986" y="3571879"/>
            <a:ext cx="785813" cy="357187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0" idx="0"/>
          </p:cNvCxnSpPr>
          <p:nvPr/>
        </p:nvCxnSpPr>
        <p:spPr>
          <a:xfrm rot="16200000" flipH="1">
            <a:off x="5274469" y="3750469"/>
            <a:ext cx="571500" cy="7143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7167563" y="3714750"/>
            <a:ext cx="500062" cy="7143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374120" y="3500437"/>
            <a:ext cx="1033351" cy="357191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84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143" y="0"/>
            <a:ext cx="12046857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Скреперы различают: 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вместимости ковша: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малой вместимости (до 3 м3 ),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средней вместимости (3-10 м3 ),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большой вместимости (свыше 10 м3 ).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способу передвижения: </a:t>
            </a: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прицепные к гусеничным или колесным тракторам, </a:t>
            </a: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полупрцепные, часть нагрузки которых передается тягачу, </a:t>
            </a: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самоходные, </a:t>
            </a: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скреперные поезда, состоящие из 2-х или 3-х скреперных агрегатов.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 способам загрузки и разгрузки ковша: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загрузка от силы тяги,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механизированная элеваторная загрузка,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свободная разгрузка вперед или назад,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полупринудительная разгрузка,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принудительная разгрузка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системе управления: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 гидравлическим управлением.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 канатным управлением ковшом.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39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95501" y="214313"/>
            <a:ext cx="81438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процесс скрепера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61962" y="1128743"/>
            <a:ext cx="6677264" cy="857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резание грунта и наполнение ковша</a:t>
            </a:r>
          </a:p>
        </p:txBody>
      </p:sp>
      <p:pic>
        <p:nvPicPr>
          <p:cNvPr id="20484" name="Picture 2" descr="C:\Users\Никита\Desktop\Новая папка\СМ\p0112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2" y="937419"/>
            <a:ext cx="423862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961961" y="2286000"/>
            <a:ext cx="6677265" cy="857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транспортирование грунта в ковше к месту укладки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61962" y="3357564"/>
            <a:ext cx="6677264" cy="6429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выгрузка и укладка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и частичное уплотнение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61961" y="4214813"/>
            <a:ext cx="6677265" cy="7858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обратный (холостой) ход машины в забой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1961" y="5572125"/>
            <a:ext cx="6677265" cy="857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бульдозер-толкач 2. ковш 3. заслонка 4. слой грунта 5. задняя стенка ковша </a:t>
            </a:r>
          </a:p>
        </p:txBody>
      </p:sp>
    </p:spTree>
    <p:extLst>
      <p:ext uri="{BB962C8B-B14F-4D97-AF65-F5344CB8AC3E}">
        <p14:creationId xmlns:p14="http://schemas.microsoft.com/office/powerpoint/2010/main" val="358861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6749" y="168524"/>
            <a:ext cx="3022169" cy="5714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Прицепной скрепер.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3" descr="C:\Users\Никита\Desktop\Новая папка\СМ\Безымянный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87" y="1"/>
            <a:ext cx="7385539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с одним скругленным углом 5"/>
          <p:cNvSpPr/>
          <p:nvPr/>
        </p:nvSpPr>
        <p:spPr>
          <a:xfrm>
            <a:off x="7881949" y="954318"/>
            <a:ext cx="4160233" cy="785818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проходимость</a:t>
            </a: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7881950" y="2285992"/>
            <a:ext cx="4160232" cy="1071570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Способны работать в плохих дорожных условиях</a:t>
            </a: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7953388" y="4000504"/>
            <a:ext cx="4088794" cy="714380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10-15 км/ч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7953388" y="5130675"/>
            <a:ext cx="4088794" cy="1143008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Дальность транспортировки грунта 500-800 м</a:t>
            </a:r>
          </a:p>
        </p:txBody>
      </p:sp>
    </p:spTree>
    <p:extLst>
      <p:ext uri="{BB962C8B-B14F-4D97-AF65-F5344CB8AC3E}">
        <p14:creationId xmlns:p14="http://schemas.microsoft.com/office/powerpoint/2010/main" val="75079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8286" y="81193"/>
            <a:ext cx="2786082" cy="4184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скрепер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1" name="Picture 2" descr="C:\Users\Никита\Desktop\Новая папка\СМ\p0113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31" y="81193"/>
            <a:ext cx="7991081" cy="45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одним скругленным углом 6"/>
          <p:cNvSpPr/>
          <p:nvPr/>
        </p:nvSpPr>
        <p:spPr>
          <a:xfrm>
            <a:off x="8315901" y="3067788"/>
            <a:ext cx="3695284" cy="642942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маневренность</a:t>
            </a: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8351619" y="4254559"/>
            <a:ext cx="3659566" cy="642942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мобильность</a:t>
            </a: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8315901" y="682090"/>
            <a:ext cx="3695285" cy="571504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до 50 км/ч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8315901" y="1753944"/>
            <a:ext cx="3695284" cy="1000132"/>
          </a:xfrm>
          <a:prstGeom prst="round1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Дальность транспортировки грунта до 5000 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0031" y="4869837"/>
            <a:ext cx="8221588" cy="170144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algn="just">
              <a:buAutoNum type="arabicPeriod"/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идроцилиндр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поворота 2.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Шарниры 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Ковш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6,9,12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возврата в исходное положение 7.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10.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Задняя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стенка ковша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Заслонка 13.Хобот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Седельно-сцепное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Одноосный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тягач </a:t>
            </a:r>
          </a:p>
        </p:txBody>
      </p:sp>
    </p:spTree>
    <p:extLst>
      <p:ext uri="{BB962C8B-B14F-4D97-AF65-F5344CB8AC3E}">
        <p14:creationId xmlns:p14="http://schemas.microsoft.com/office/powerpoint/2010/main" val="25264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tudfiles.ru/html/2706/401/html_ZnQvI38SsG.tejV/img-FBYzh9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36" b="1936"/>
          <a:stretch>
            <a:fillRect/>
          </a:stretch>
        </p:blipFill>
        <p:spPr>
          <a:xfrm>
            <a:off x="149629" y="124407"/>
            <a:ext cx="7065818" cy="5201705"/>
          </a:xfr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15447" y="463321"/>
            <a:ext cx="48213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следующие рациональные схемы набора грунта скреперами: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 постоянной толщиной снимаемого слоя, в этом случае по мере заполнения ковша увеличивается нагрузка на тягач;</a:t>
            </a:r>
            <a:b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с переменной толщиной снимаемого слоя, при заполнении ковша обеспечивается постоянная нагрузка на тягач;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по гребенчатой схеме, когда грунт по мере заполнения ковша срезается с переменным заглублением и подъёмом ножа скрепера, причём каждое последующее заглубление мельче и короче предыдущего в 1.5 раза. При такой схеме обеспечиваются лучшее заполнение ковша и более рациональное использование мощности механизма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629" y="5380672"/>
            <a:ext cx="120423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по волнообразной схеме, является разновидностью гребенчатой, но менее рациональна;</a:t>
            </a:r>
            <a:b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по траншейно-гребенчатой схеме, когда первый слой грунта снимается несколькими проходками скрепера, расположенными друг от друга на расстоянии не более половины ширины ковша скрепера, а последующие ходы скрепера обеспечивают срезку оставшегося от предыдущей проходки гребня;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по ребристо-шахматной схеме, когда в конце набора грунта уменьшается ширина срезаемой стружки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http://www.studfiles.ru/html/2706/401/html_ZnQvI38SsG.tejV/img-fw3S1l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3" y="34479"/>
            <a:ext cx="11861958" cy="5169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Прямоугольник 2"/>
          <p:cNvSpPr>
            <a:spLocks noChangeArrowheads="1"/>
          </p:cNvSpPr>
          <p:nvPr/>
        </p:nvSpPr>
        <p:spPr bwMode="auto">
          <a:xfrm>
            <a:off x="90206" y="5480513"/>
            <a:ext cx="120115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направления движения скрепера относительно осей разработки грунта и возведения сооружения применяются следующие технологические схемы движения скрепера:</a:t>
            </a:r>
            <a:b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а-в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эллипс, г – восьмёрка, д – поперечно-челночная, е – продольно-челночная, </a:t>
            </a: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зигзаг, з – спиральная, </a:t>
            </a:r>
            <a:endParaRPr lang="ru-RU" alt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наполнение ковша, 2 – разгрузка ковша.</a:t>
            </a:r>
          </a:p>
        </p:txBody>
      </p:sp>
    </p:spTree>
    <p:extLst>
      <p:ext uri="{BB962C8B-B14F-4D97-AF65-F5344CB8AC3E}">
        <p14:creationId xmlns:p14="http://schemas.microsoft.com/office/powerpoint/2010/main" val="215377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deere.ca/en_CA/media/corporate_images/2014_press_releases/JD_2412de_1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9" y="143970"/>
            <a:ext cx="5799469" cy="335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http://static.fastline.com/assets/item/023/048/acac4687-ab85-4aef-aec4-7faf178ca09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676" y="143971"/>
            <a:ext cx="5613171" cy="35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6" descr="http://ashlandind.com/wp-content/uploads/2016/10/IMG_6451-1030x7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" y="3094442"/>
            <a:ext cx="5799469" cy="359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8" descr="http://autoimages.org/wp-content/uploads/2016/02/Caterpillar-scraper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675" y="3181242"/>
            <a:ext cx="5613171" cy="350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40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557939" y="142877"/>
            <a:ext cx="10926305" cy="42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Эксплуатационная </a:t>
            </a:r>
            <a:r>
              <a:rPr lang="ru-RU" sz="20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производительность скрепера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38564" y="604151"/>
            <a:ext cx="4786312" cy="642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Пэ =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Кн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Кв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997" y="1317864"/>
            <a:ext cx="4556501" cy="60415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– число циклов в час (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3600/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997" y="1996495"/>
            <a:ext cx="4556501" cy="45822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– вместимость ковша скрепера,  м³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998" y="2578531"/>
            <a:ext cx="12042182" cy="70759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 – коэффициент наполнения ковша, зависит от вида грунта: песок  0,6–0,9; суглинок  1,1 – 1,2; глина   1,0 –1,1; чернозем  1,1 – 1,25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87499" y="1318525"/>
            <a:ext cx="7485682" cy="60415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 – коэффициент        использования по времени, Кв=0,8 – 0,9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7498" y="1993450"/>
            <a:ext cx="7485683" cy="46127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 – коэффициент разрыхления грунта в ковше скрепера, Кр=1,1-1,3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95564" y="3500438"/>
            <a:ext cx="7500937" cy="57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Тц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т/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+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п.х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п.х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31906" y="4214813"/>
            <a:ext cx="4441274" cy="61708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время на один поворот (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baseline="-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=15…20с)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73699" y="4974775"/>
            <a:ext cx="4399480" cy="59734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время на переключение передач тягача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0115" y="4974776"/>
            <a:ext cx="7403628" cy="59734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baseline="-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скорости   скрепера  соответственно  при  заполнении ков­ша, транспортировке грунта, разгрузке и порожнем ходе, м/с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996" y="4214813"/>
            <a:ext cx="7452747" cy="61708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baseline="-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baseline="-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п.х</a:t>
            </a:r>
            <a:r>
              <a:rPr lang="ru-RU" b="1" baseline="-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 длины участков соответственно  набора грунта (заполнения ковша), транспортировки  грунта, разгрузки ковша, порожнего хода скрепера,  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73697" y="6250781"/>
            <a:ext cx="4399481" cy="42862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толщина срезаемого слоя грунта, 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73698" y="5750718"/>
            <a:ext cx="4399481" cy="42862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ширина срезаемой полосы, 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425844" y="5965030"/>
            <a:ext cx="5067946" cy="642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342900" algn="just">
              <a:tabLst>
                <a:tab pos="1028700" algn="l"/>
                <a:tab pos="1257300" algn="l"/>
              </a:tabLst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baseline="-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2880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 стрелкой 22"/>
          <p:cNvCxnSpPr/>
          <p:nvPr/>
        </p:nvCxnSpPr>
        <p:spPr>
          <a:xfrm>
            <a:off x="7329158" y="3576647"/>
            <a:ext cx="1257014" cy="2313672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952860" y="214290"/>
            <a:ext cx="4357718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Автогрейдеры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5417341" y="785792"/>
            <a:ext cx="1214446" cy="785819"/>
          </a:xfrm>
          <a:prstGeom prst="downArrow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91075" y="1607339"/>
            <a:ext cx="11081288" cy="1428750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самоходные планировочно-профилированные машины, основным рабочим органом которых служит полноповоротный грейдером отвал, с ножами, установленными под углом к продольной оси автогрейдера и размещенными между задним и передним мостами пневмоколесного ходового оборудования 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452794" y="3145182"/>
            <a:ext cx="5357850" cy="500066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ru-RU" sz="2400" b="1" dirty="0">
                <a:ln w="6350">
                  <a:noFill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Автогрейдеры применяют:</a:t>
            </a:r>
          </a:p>
        </p:txBody>
      </p:sp>
      <p:sp>
        <p:nvSpPr>
          <p:cNvPr id="12" name="Прямоугольник с одним скругленным углом 11"/>
          <p:cNvSpPr/>
          <p:nvPr/>
        </p:nvSpPr>
        <p:spPr>
          <a:xfrm>
            <a:off x="179927" y="4109599"/>
            <a:ext cx="4487314" cy="1180426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землеройно-профилировочных и планировочных работ при строительстве дорог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301006" y="3609533"/>
            <a:ext cx="2138816" cy="50006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с одним скругленным углом 13"/>
          <p:cNvSpPr/>
          <p:nvPr/>
        </p:nvSpPr>
        <p:spPr>
          <a:xfrm>
            <a:off x="4879956" y="4145199"/>
            <a:ext cx="2714644" cy="1144826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сооружении невысоких насыпей и профильных выемок</a:t>
            </a:r>
          </a:p>
        </p:txBody>
      </p:sp>
      <p:sp>
        <p:nvSpPr>
          <p:cNvPr id="15" name="Прямоугольник с одним скругленным углом 14"/>
          <p:cNvSpPr/>
          <p:nvPr/>
        </p:nvSpPr>
        <p:spPr>
          <a:xfrm>
            <a:off x="8204653" y="4174444"/>
            <a:ext cx="3066614" cy="924497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зачистке дна котлованов</a:t>
            </a:r>
          </a:p>
        </p:txBody>
      </p:sp>
      <p:sp>
        <p:nvSpPr>
          <p:cNvPr id="16" name="Прямоугольник с одним скругленным углом 15"/>
          <p:cNvSpPr/>
          <p:nvPr/>
        </p:nvSpPr>
        <p:spPr>
          <a:xfrm>
            <a:off x="8204653" y="5890319"/>
            <a:ext cx="3066614" cy="500066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планировке территорий</a:t>
            </a:r>
          </a:p>
        </p:txBody>
      </p:sp>
      <p:sp>
        <p:nvSpPr>
          <p:cNvPr id="17" name="Прямоугольник с одним скругленным углом 16"/>
          <p:cNvSpPr/>
          <p:nvPr/>
        </p:nvSpPr>
        <p:spPr>
          <a:xfrm>
            <a:off x="179927" y="5786454"/>
            <a:ext cx="6987643" cy="857256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Автогрейдеры используют на грунтах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категорий.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6024564" y="3663109"/>
            <a:ext cx="1588" cy="44649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5" idx="0"/>
          </p:cNvCxnSpPr>
          <p:nvPr/>
        </p:nvCxnSpPr>
        <p:spPr>
          <a:xfrm>
            <a:off x="8088961" y="3630370"/>
            <a:ext cx="1648999" cy="544074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2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143" y="0"/>
            <a:ext cx="1204685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3.Грейдеры.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Грейдеры и автогрейдеры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в строительстве для профилирования земляного дорожного полотна, возведения дорожных насыпей до 0,6 м, планировки площадей, очистки территории от снега и других работ.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рабочий орган грейдеров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отвал с режущими ножами.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Грейдеры не являются самоходной машиной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они работают на прицепе к гусеничным тракторам.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самоходная землеройно-транспортная машина с полноповоротным отвалом для послойного резания грунта и кирковщиком для рыхления плотного грунта.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44" y="2646878"/>
            <a:ext cx="6776506" cy="26468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45143" y="5293756"/>
            <a:ext cx="67765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1,3,11 – гидроцилиндры, 2 – основная рама,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кирковщик, 5 – передняя ось, 6 – тяговая рама,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– гидромотор, 8 – редуктор, 9 – поворотный круг, 10 – отвал, 12 – задний мост, 13 - двигатель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9236" y="4911488"/>
            <a:ext cx="3351384" cy="19044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4618" y="2646878"/>
            <a:ext cx="3351384" cy="21863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604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8563" y="-2"/>
            <a:ext cx="4286280" cy="571502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процесс автогрейдера: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56528" y="464344"/>
            <a:ext cx="5072063" cy="7858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последовательных проходок, при которых осуществляется: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9539" y="1679208"/>
            <a:ext cx="2357437" cy="5000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резание грунта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45570" y="1679208"/>
            <a:ext cx="2786063" cy="5000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перемещение грунта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16846" y="1679870"/>
            <a:ext cx="2708030" cy="5715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разравнивание поверхности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710089" y="1679870"/>
            <a:ext cx="3332094" cy="5715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планировка боковой поверхности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653395" y="1250157"/>
            <a:ext cx="2263762" cy="3929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631533" y="1321594"/>
            <a:ext cx="234935" cy="3214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710766" y="1321594"/>
            <a:ext cx="104582" cy="3214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9" idx="0"/>
          </p:cNvCxnSpPr>
          <p:nvPr/>
        </p:nvCxnSpPr>
        <p:spPr>
          <a:xfrm>
            <a:off x="8086674" y="1232297"/>
            <a:ext cx="2289462" cy="4475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Заголовок 4"/>
          <p:cNvSpPr txBox="1">
            <a:spLocks/>
          </p:cNvSpPr>
          <p:nvPr/>
        </p:nvSpPr>
        <p:spPr bwMode="auto">
          <a:xfrm>
            <a:off x="170481" y="2393577"/>
            <a:ext cx="11871702" cy="71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Эксплуатационная производительность </a:t>
            </a: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автогрейдера</a:t>
            </a:r>
            <a:r>
              <a:rPr lang="ru-RU" sz="24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416959" y="3250824"/>
            <a:ext cx="7377969" cy="7143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Пэ = 3600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tp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6687" y="5779154"/>
            <a:ext cx="6978031" cy="57150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использования машины по времени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0481" y="4125728"/>
            <a:ext cx="4200041" cy="313696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ширина захвата отвала, 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6688" y="4671381"/>
            <a:ext cx="4203834" cy="31159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длина участка, 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6688" y="5214937"/>
            <a:ext cx="4203834" cy="33226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толщина срезаемой стружки, 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57973" y="4768285"/>
            <a:ext cx="7084210" cy="42862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проходов по одному участку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57973" y="4125346"/>
            <a:ext cx="7084210" cy="50006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tp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п– время, затрачиваемое на один проход и один поворот</a:t>
            </a:r>
          </a:p>
        </p:txBody>
      </p:sp>
    </p:spTree>
    <p:extLst>
      <p:ext uri="{BB962C8B-B14F-4D97-AF65-F5344CB8AC3E}">
        <p14:creationId xmlns:p14="http://schemas.microsoft.com/office/powerpoint/2010/main" val="23682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76" y="-1"/>
            <a:ext cx="8413590" cy="53782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739617" y="0"/>
            <a:ext cx="3452383" cy="238044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 среднего типа: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общий вид;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схема поворота отвала в плане;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схема бокового наклона колёс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схема бокового выноса отвала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5976" y="5416984"/>
            <a:ext cx="11900708" cy="12398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1.Кирковщик 3.Двигатель 4.Кабина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водителя 2,5,6,9,14.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Тяговая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 8.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 коробчатого сечения 10.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отвал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11.Управляемые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пневмоколеса 12.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 13.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Отвал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четырехколесный мост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16.Колесо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8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4"/>
          <p:cNvSpPr>
            <a:spLocks noChangeArrowheads="1"/>
          </p:cNvSpPr>
          <p:nvPr/>
        </p:nvSpPr>
        <p:spPr bwMode="auto">
          <a:xfrm>
            <a:off x="2399446" y="244744"/>
            <a:ext cx="6945312" cy="53975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Автогрейдер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5363" y="692700"/>
            <a:ext cx="8756542" cy="6113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9762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00" y="0"/>
            <a:ext cx="1209040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4.Машины для уплотнения грунтов.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укладке грунта в земляное сооружение (насыпи, дамбы, плотины) необходимо его уплотнять во избежание изменения геометрической формы с разрушениями и просадками.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уплотнение грунта необходимо при возведении сооружений на просадочных грунтах для увеличения их несущей способности.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строительстве каналов и водохранилищ уплотняют поверхность их дна и откосов для уменьшения фильтрующей способности грунтов.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сущность уплотнения заключается в увеличении его плотности за счет принудительного изменения взаимного расположения частиц и уменьшения объема.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Требования к уплотнению зависят от нагрузок, которым будет подвергаться земляное сооружение.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Степенью уплотнения называется соотношение практически полученной в насыпи плотности к стандартной плотности для данного грунта и его влажности.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 уплотнения грунтов зависит: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от связности грунта,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влажности,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гранулометрического состава,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требуемой степени уплотнения,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толщины слоев уплотняемой отсыпки.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1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143" y="0"/>
            <a:ext cx="120468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уплотнения грунтов: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укатывание,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вибрация,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трамбование.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уплотнения связных и малосвязных грунтов применяют укатку тяжелыми катками и трамбование ударами тяжелых плит.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несвязных грунтов применяют укатку с вибрацией и заливку водой.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253" y="2554545"/>
            <a:ext cx="4736419" cy="1915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252" y="4613848"/>
            <a:ext cx="4736419" cy="21226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021944" y="2554545"/>
            <a:ext cx="71700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 для уплотнения грунтов: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принципу действия: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статического действия - прицепные, полуприцепные и самоходные катки для послойного уплотнения связных и комковых грунтов,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ударного действия – с помощью свободно падающих грузов (плит массой 1-4 т, подвешиваемых на канатах к стреле экскаватора),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вибрационные – с помощью трамбующих вибрационных плит.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 способу передвижения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прицепные, б) самоходные.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28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0"/>
            <a:ext cx="1202574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получило укатывание с помощью прицепных, полуприцепных,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катков.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при строительстве дорог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аэродромов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Дорожные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катки классифицируются по типу рабочего органа, способу передвижения, числу осей, количеству вальцов.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катки бывают с гладкими вальцами, кулачковые,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решетчатые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пневмоколесные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рисунок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комбинированные.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719" y="2805111"/>
            <a:ext cx="11885845" cy="26480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6254" y="5549825"/>
            <a:ext cx="118643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Полуприцепной пневмоколесный каток ДУ-16 Г: 1 ‒ дышло; 2 ‒ рама; 3 ‒ бункер для загрузки балласта; 4 ‒ пневмоколесо; 5 ‒ механизм стопорения секций; 6 ‒ секции катка; 7 ‒ тягач МОАЗ </a:t>
            </a:r>
          </a:p>
        </p:txBody>
      </p:sp>
    </p:spTree>
    <p:extLst>
      <p:ext uri="{BB962C8B-B14F-4D97-AF65-F5344CB8AC3E}">
        <p14:creationId xmlns:p14="http://schemas.microsoft.com/office/powerpoint/2010/main" val="372532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378" y="0"/>
            <a:ext cx="1207562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типа имеют гладкую поверхность металлических вальцов.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4 – 6 проходов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уплотнить слой грунта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0,2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Кулачковые катки обеспечивают существенно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0,7 м глубину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уплотнения. Обычно применяются для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послойного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0,2 – 0,3 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рыхлых несвязных грунтов.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Решетчатые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катки используются в первую очередь для укатывания комковатых грунтов, имеющих твердые включения и дробящихся литыми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решетками.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Пневмоколесные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катки обеспечивают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до 0,3 м.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комбинированных катков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передняя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ось, например, предназначена под кулачковый валец, а на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задней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пневмоколеса, или спереди гладкий вибровалец (внутри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вибровозбудитель, обеспечивающий увеличение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уплотнения), сзади – пневмоколеса.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вибрационного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эффективны при уплотнении несвязных грунтов. Их применение позволяет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число проходов в 2 – 3 раза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толщину уплотняемого слоя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м и более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Масса виброкатков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– 4 раза меньше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катков статического действия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осей катки подразделяются на одно-, двух- 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трехосные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количеству вальцов одно-, двух- и трехвальцовые.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Одноосные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прицепные или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полуприцепные.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Трехосные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катки применяются прежде всего для выравнивания покрытий.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5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756" y="1"/>
            <a:ext cx="119592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несвязных грунтов, особенно в стесненных условиях, используют виброплиты, у которых на опорной усиленной литой или сварной плите установлен вибровозбудитель.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Масса виброплит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1500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их помощью грунт (в том числе и мерзлый) уплотняется на глубину до 1 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в основном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плиты массой от нескольких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десятков до 500 кг.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наклоне вибровозбудителя появляется горизонтальная составляющая возбуждающей силы, что приводит к самодвижению плиты в том или другом направлении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техническими характеристиками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грунтоуплотняющих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 являются ширина уплотнения, масса машины,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нагрузка, вынуждающая сила, рабочая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755" y="3477875"/>
            <a:ext cx="7326285" cy="33431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697585" y="3910137"/>
            <a:ext cx="43558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Трамбующая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плита;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направляющая штанга;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редуктор;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полиспаст;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эластичная муфта</a:t>
            </a:r>
          </a:p>
        </p:txBody>
      </p:sp>
    </p:spTree>
    <p:extLst>
      <p:ext uri="{BB962C8B-B14F-4D97-AF65-F5344CB8AC3E}">
        <p14:creationId xmlns:p14="http://schemas.microsoft.com/office/powerpoint/2010/main" val="932365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270" y="2749660"/>
            <a:ext cx="5690024" cy="30636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85071" y="6207886"/>
            <a:ext cx="23775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Решетчатый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каток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52294" y="2710634"/>
            <a:ext cx="58932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Решетчатые катки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с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обечайками, изготовленными из прутков в виде решетки с квадратными ячейками, работают подобно кулачковым каткам.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</a:endParaRPr>
          </a:p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Внедряясь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в грунт прутками, решет­чатые катки уплотняют его, начиная с глубинных слоев.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</a:endParaRPr>
          </a:p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Их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при­меняют для уплотнения</a:t>
            </a:r>
            <a:r>
              <a:rPr lang="ru-RU" sz="2000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комковатых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и</a:t>
            </a:r>
            <a:r>
              <a:rPr lang="ru-RU" sz="2000" b="1" i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переувлажненных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связных грунтов</a:t>
            </a:r>
            <a:r>
              <a:rPr lang="ru-RU" sz="2000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 включая разрыхленные мерзлые и скальные крупнооб­ломочные грунты.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2270" y="0"/>
            <a:ext cx="119655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Кулачковые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катки уплотняют грунт внедряемыми в него кулач­ками, а на первых проходах также поверхностью вальца.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мере уплотнения грунта кулачками на глубине при каждом новом про­ходе их погружение в грунт уменьшается, вследствие чего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валец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теряет контакт с уплотняемой поверхностью.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Из-за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высоких кон­тактных давлений в конце уплотнения кулачки будут немного погружены в грунт, вследствие чего на его поверхности останется разрыхленный слой, который при необходимости прикатывают гладкими вальцами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48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270" y="121067"/>
            <a:ext cx="6233069" cy="2737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2271" y="2859058"/>
            <a:ext cx="12029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Полуприцепной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пневмокаток и схема перекатывания колес с независимой подвеской по неровностям поверхности грунта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0297" y="121067"/>
            <a:ext cx="5506746" cy="2737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81134" y="3566944"/>
            <a:ext cx="1211086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Пневмоколесные катки применяют для уплотнения как грунтов, так и гравийных и щебеночных оснований, а также черных смесей асфальтобетона. </a:t>
            </a:r>
            <a:endParaRPr lang="ru-RU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Преимуществом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этих катков перед катками с металлическими вальцами является то, что при укатке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камен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ных материалов они не измельчают их.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уплот­нения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достигается за 5... 10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проходов при рабочих скоростях пере­движения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11... 15 км/ч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уплотнения грунтов более эффективны шины большого диаметра с большей допустимой нагрузкой на каждую шину.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Катки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автомобильными шинами используют, в основном, для уплотнения малосвязных и среднесвязных грун­тов, а с авиационными шинами повышенного давления — для уплотнения тяжелых суглинков и глин высокой связности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8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5412" y="126372"/>
            <a:ext cx="63065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самоходный каток с кулачковым вальцом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18414" y="834258"/>
            <a:ext cx="61735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27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Основным направлением в развитии прогрессивных уни­версальных самоходных катков явилось создание гаммы ком­бинированных катков на базе унифицированных модулей: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силовой установки с дизелем и насосной станцией, кабины с органами управления и двух шарнирно сочлененных рам.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 рисунке показан комбинированный каток с кулачковым вальцом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9761" y="3338729"/>
            <a:ext cx="12032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27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Ходовые устройства состоят из ведущего моста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пневмоколесами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 уплотняющего катка — с гладкими вальцами, кулачкового или решетчатого.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Каток для уплотнения грунтов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3985060"/>
            <a:ext cx="3452638" cy="21021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уплотнение грунта с использованием вибротрамбов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14" y="3985059"/>
            <a:ext cx="3431599" cy="21021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14325" y="6166365"/>
            <a:ext cx="2814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Каток для уплотнения грунтов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2614" y="6087226"/>
            <a:ext cx="3814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Уплотнение грунта с использованием вибротрамбовки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Уплотнение грунта с использованием виброплиты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028" y="3985059"/>
            <a:ext cx="3343274" cy="2149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8653028" y="6166365"/>
            <a:ext cx="3343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Уплотнение грунта с использованием виброплиты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" name="Рисунок 11" descr="Кулачковый каток для уплотнения глинистых грунтов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" y="26370"/>
            <a:ext cx="5343525" cy="3272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600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761" y="119274"/>
            <a:ext cx="5260137" cy="31891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97709" y="3398947"/>
            <a:ext cx="37842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Ударно-вибрационная машина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19898" y="119275"/>
            <a:ext cx="64118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Навесное вибро-трамбовочное оборудование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устанав­ливают на самоходной машине на базе гусеничного трактора. Здесь реализуется ударно-вибрационный способ уплотнения грунтов.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</a:endParaRPr>
          </a:p>
          <a:p>
            <a:pPr marL="254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Рабочее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оборудование состоит из двух виброударных рабочих ор­ганов, смонтированных на раме</a:t>
            </a:r>
            <a:r>
              <a:rPr lang="ru-RU" sz="2000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11</a:t>
            </a:r>
            <a:r>
              <a:rPr lang="ru-RU" sz="2000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 способной перемещаться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поперечном направлении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0,5...0,7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следа базового тракто­ра для уплотнения грунтов вне полосы его движения, например, в бровочной части дорожной насыпи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ea typeface="Arial Unicode M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99057"/>
            <a:ext cx="1207008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Arial Unicode MS"/>
              </a:rPr>
              <a:t>Вертикальные перемещения трамбующей плиты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10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 генериру­ются вибромолотом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5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, приводимым </a:t>
            </a:r>
            <a:r>
              <a:rPr lang="ru-RU" b="1" dirty="0" err="1">
                <a:latin typeface="Times New Roman" panose="02020603050405020304" pitchFamily="18" charset="0"/>
                <a:ea typeface="Arial Unicode MS"/>
              </a:rPr>
              <a:t>гидромотором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-редуктором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3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 через двухступенчатую клиноременную передачу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4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 Вибромолот ус­троен подобно вибратору направленных колебаний и отличается от него тем, что его корпус перемещается по вертикальным направ­ляющим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 с пружинами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7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. В процессе этих перемещений, вызван­ных вынужденной силой вращающихся дебалансов, вибромолот ударяет бойком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в нижней части своего корпуса по наковальне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8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жестко соединенной с трамбующей плитой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10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 Таким образом, трам­бующая плита воспринимает ударные нагрузки через наковальню, а вибрационные — через пружины 7 и направляющие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6</a:t>
            </a:r>
            <a:r>
              <a:rPr lang="ru-RU" b="1" dirty="0">
                <a:latin typeface="Times New Roman" panose="02020603050405020304" pitchFamily="18" charset="0"/>
                <a:ea typeface="Arial Unicode MS"/>
              </a:rPr>
              <a:t>, сочетая в воздействии на грунт эффект трамбования и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</a:rPr>
              <a:t>виброуплотнения.</a:t>
            </a:r>
          </a:p>
          <a:p>
            <a:pPr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Ударно-вибрационную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машину комплектуют бульдозерным отвалом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планирующей плитой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разравнивания грунта в полосе перемещаемого следом рабочего органа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2992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1829" y="2438400"/>
            <a:ext cx="4978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7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143" y="0"/>
            <a:ext cx="12046857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Для чего предназначены землеройно-транспортные машины?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чего предназначены бульдозеры? Какие виды работы они могут выполнять?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 определяют техническую производительность бульдозеров?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Для чего предназначены автогрейдеры? Какие виды работ они могут выполнять?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уплотняют фунты? Объясните сущность уплотнения. Ка­ким показателем оценивают степень уплотнения? Какими способами уп­лотняют фунты? Какие машины для этого используют? Для чего приме­няют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двухстадийное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уплотнение грунтов легкими и тяжелыми машина­ми? Оцените его эффективность по сравнению с одностадийным уплот­нением тяжелой машиной.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предназначены, как устроены и как работают катки с металлическими вальцами (гладкими, кулачковыми, решетчатыми)? Чем отличается уплотнение грунта гладкими и кулачковыми катками?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предназначены, как устроены и как работают прицепные пневмоколесные катки, полуприцепные пневмоколесные катки, само­ходные пневмоколесные катки? комбинированные катки?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уплотняют грунты трамбующими плитами, навешиваемыми на экскаваторы? Каковы достоинства и недостатки этого способа? Каков принцип действия трамбующих машин?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применяют, как устроены и как работают виброплиты? Опишите принцип действия вибратора направленных колебаний. Чем отличаются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одномассные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виброплиты от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двухмассных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Объясните само­передвижение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одномассной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виброплиты.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предназначена, как устроена и как работает ударно-вибра­ционная машина?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каких грунтов применяют виброкатки? Каким уст­ройством создаются направленные колебания вальца катка? Какой эф­фект достигается совместным действием гравитационных и вынужда­ющих сил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6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3310</Words>
  <Application>Microsoft Office PowerPoint</Application>
  <PresentationFormat>Широкоэкранный</PresentationFormat>
  <Paragraphs>293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Arial Unicode MS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Рабочий цикл бульдозера:1. Резание грунта</vt:lpstr>
      <vt:lpstr>2. Транспортирование с подрезанием грунта</vt:lpstr>
      <vt:lpstr>3. Отсыпка грунта</vt:lpstr>
      <vt:lpstr>Эксплуатационная производительность бульдозера:</vt:lpstr>
      <vt:lpstr>Презентация PowerPoint</vt:lpstr>
      <vt:lpstr>Скреперы предназначены:</vt:lpstr>
      <vt:lpstr>Презентация PowerPoint</vt:lpstr>
      <vt:lpstr>Презентация PowerPoint</vt:lpstr>
      <vt:lpstr>Прицепной скрепер.</vt:lpstr>
      <vt:lpstr>Самоходный скрепер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Рабочий процесс автогрейдера: </vt:lpstr>
      <vt:lpstr>Автогрейдер среднего типа: а) общий вид;  б) схема поворота отвала в плане;  в) схема бокового наклона колёс  г) схема бокового выноса отвала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31</cp:revision>
  <dcterms:created xsi:type="dcterms:W3CDTF">2022-12-18T08:27:13Z</dcterms:created>
  <dcterms:modified xsi:type="dcterms:W3CDTF">2023-02-09T04:49:07Z</dcterms:modified>
</cp:coreProperties>
</file>